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326" r:id="rId2"/>
    <p:sldId id="256" r:id="rId3"/>
    <p:sldId id="257" r:id="rId4"/>
    <p:sldId id="280" r:id="rId5"/>
    <p:sldId id="281" r:id="rId6"/>
    <p:sldId id="282" r:id="rId7"/>
    <p:sldId id="283" r:id="rId8"/>
    <p:sldId id="277" r:id="rId9"/>
    <p:sldId id="278" r:id="rId10"/>
    <p:sldId id="279" r:id="rId11"/>
    <p:sldId id="285" r:id="rId12"/>
    <p:sldId id="286" r:id="rId13"/>
    <p:sldId id="287" r:id="rId14"/>
    <p:sldId id="288" r:id="rId15"/>
    <p:sldId id="291" r:id="rId16"/>
    <p:sldId id="290" r:id="rId17"/>
    <p:sldId id="308" r:id="rId18"/>
    <p:sldId id="319" r:id="rId19"/>
    <p:sldId id="320" r:id="rId20"/>
    <p:sldId id="270" r:id="rId21"/>
    <p:sldId id="274" r:id="rId22"/>
    <p:sldId id="294" r:id="rId23"/>
    <p:sldId id="299" r:id="rId24"/>
    <p:sldId id="302" r:id="rId25"/>
    <p:sldId id="305" r:id="rId26"/>
    <p:sldId id="304" r:id="rId27"/>
    <p:sldId id="303" r:id="rId28"/>
    <p:sldId id="301" r:id="rId29"/>
    <p:sldId id="306" r:id="rId30"/>
    <p:sldId id="307" r:id="rId31"/>
    <p:sldId id="322" r:id="rId32"/>
    <p:sldId id="321" r:id="rId33"/>
    <p:sldId id="323" r:id="rId34"/>
    <p:sldId id="313" r:id="rId35"/>
    <p:sldId id="314" r:id="rId36"/>
    <p:sldId id="315" r:id="rId37"/>
    <p:sldId id="316" r:id="rId38"/>
    <p:sldId id="317" r:id="rId39"/>
    <p:sldId id="324" r:id="rId40"/>
    <p:sldId id="32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FF00"/>
    <a:srgbClr val="6600CC"/>
    <a:srgbClr val="000099"/>
    <a:srgbClr val="660066"/>
    <a:srgbClr val="33CC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709" autoAdjust="0"/>
  </p:normalViewPr>
  <p:slideViewPr>
    <p:cSldViewPr>
      <p:cViewPr varScale="1">
        <p:scale>
          <a:sx n="76" d="100"/>
          <a:sy n="76" d="100"/>
        </p:scale>
        <p:origin x="-116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7D4A74-716F-4CDD-921F-566E86771571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7EF86D-C47F-4701-9EFA-79CB9D29A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8A435A-FC5F-469C-8F33-E3C341F152CE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3E3501-32ED-4B2A-9836-DB1B7CF15D45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F4A634-2A57-43AE-A648-6D39A93CBD7D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874CDC-DA2B-4A18-BD99-D39592B2ADE0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EEF59B-88C3-4C21-B6EC-CCE92360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g-2007-10.photosight.ru/17/2361598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2yankujuss.webs.com/parakeet1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2yankujuss.webs.com/parakeet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2yankujuss.webs.com/parakeet1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2yankujuss.webs.com/parakeet1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2yankujuss.webs.com/parakeet1.gi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hyperlink" Target="http://img-fotki.yandex.ru/get/5407/goroshcko-tatjana.22/0_52b27_558f59a6_XL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dyatel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dyatel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dyatel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dyatel(muzofon.com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Bol_shaya-sinica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hyperlink" Target="http://2yankujuss.webs.com/parakeet1.gi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6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Snegir_(muzofon.com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6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Snegir_(muzofon.com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6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Snegir_(muzofon.com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6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6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yankujuss.webs.com/parakeet1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Bol_shaya-sinica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san-gorodetsky.narod.ru/Foto/Fonkormuska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yankujuss.webs.com/parakeet1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Bol_shaya-sinica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yankujuss.webs.com/parakeet1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7;&#1090;&#1080;&#1094;&#1099;\Golosa-ptic-Bol_shaya-sinica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2yankujuss.webs.com/parakeet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2yankujuss.webs.com/parakeet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yankujuss.webs.com/parakeet1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ctrTitle"/>
          </p:nvPr>
        </p:nvSpPr>
        <p:spPr>
          <a:xfrm>
            <a:off x="1116013" y="3357563"/>
            <a:ext cx="7772400" cy="1470025"/>
          </a:xfrm>
        </p:spPr>
        <p:txBody>
          <a:bodyPr/>
          <a:lstStyle/>
          <a:p>
            <a:r>
              <a:rPr lang="ru-RU" sz="3200" b="0" dirty="0" smtClean="0">
                <a:solidFill>
                  <a:srgbClr val="000099"/>
                </a:solidFill>
                <a:cs typeface="Arial Unicode MS" pitchFamily="34" charset="-128"/>
              </a:rPr>
              <a:t>Авторы: </a:t>
            </a:r>
            <a:br>
              <a:rPr lang="ru-RU" sz="3200" b="0" dirty="0" smtClean="0">
                <a:solidFill>
                  <a:srgbClr val="000099"/>
                </a:solidFill>
                <a:cs typeface="Arial Unicode MS" pitchFamily="34" charset="-128"/>
              </a:rPr>
            </a:br>
            <a:r>
              <a:rPr lang="ru-RU" sz="3200" b="0" dirty="0" smtClean="0">
                <a:solidFill>
                  <a:srgbClr val="000099"/>
                </a:solidFill>
                <a:cs typeface="Arial Unicode MS" pitchFamily="34" charset="-128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cs typeface="Arial Unicode MS" pitchFamily="34" charset="-128"/>
              </a:rPr>
              <a:t>Анпилова</a:t>
            </a:r>
            <a:r>
              <a:rPr lang="ru-RU" sz="3200" dirty="0" smtClean="0">
                <a:solidFill>
                  <a:srgbClr val="000099"/>
                </a:solidFill>
                <a:cs typeface="Arial Unicode MS" pitchFamily="34" charset="-128"/>
              </a:rPr>
              <a:t> Ольга Николаевна, </a:t>
            </a:r>
            <a:r>
              <a:rPr lang="ru-RU" sz="3200" dirty="0" smtClean="0">
                <a:solidFill>
                  <a:srgbClr val="000099"/>
                </a:solidFill>
                <a:cs typeface="Arial Unicode MS" pitchFamily="34" charset="-128"/>
              </a:rPr>
              <a:t/>
            </a:r>
            <a:br>
              <a:rPr lang="ru-RU" sz="3200" dirty="0" smtClean="0">
                <a:solidFill>
                  <a:srgbClr val="000099"/>
                </a:solidFill>
                <a:cs typeface="Arial Unicode MS" pitchFamily="34" charset="-128"/>
              </a:rPr>
            </a:br>
            <a:r>
              <a:rPr lang="ru-RU" sz="3200" dirty="0" smtClean="0">
                <a:solidFill>
                  <a:srgbClr val="000099"/>
                </a:solidFill>
                <a:cs typeface="Arial Unicode MS" pitchFamily="34" charset="-128"/>
              </a:rPr>
              <a:t>Степанова </a:t>
            </a:r>
            <a:r>
              <a:rPr lang="ru-RU" sz="3200" dirty="0" smtClean="0">
                <a:solidFill>
                  <a:srgbClr val="000099"/>
                </a:solidFill>
                <a:cs typeface="Arial Unicode MS" pitchFamily="34" charset="-128"/>
              </a:rPr>
              <a:t>Ирина Анатольевна</a:t>
            </a:r>
            <a:r>
              <a:rPr lang="ru-RU" sz="3600" b="0" dirty="0" smtClean="0">
                <a:cs typeface="Arial Unicode MS" pitchFamily="34" charset="-128"/>
              </a:rPr>
              <a:t> 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subTitle" idx="1"/>
          </p:nvPr>
        </p:nvSpPr>
        <p:spPr>
          <a:xfrm>
            <a:off x="1692275" y="765175"/>
            <a:ext cx="6400800" cy="1752600"/>
          </a:xfrm>
        </p:spPr>
        <p:txBody>
          <a:bodyPr/>
          <a:lstStyle/>
          <a:p>
            <a:r>
              <a:rPr lang="ru-RU" sz="4000" b="1" i="1" smtClean="0">
                <a:solidFill>
                  <a:srgbClr val="000099"/>
                </a:solidFill>
                <a:cs typeface="Arial" charset="0"/>
              </a:rPr>
              <a:t>Зимующие птицы Белгородской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827088" y="296863"/>
            <a:ext cx="8029575" cy="900112"/>
          </a:xfrm>
        </p:spPr>
        <p:txBody>
          <a:bodyPr/>
          <a:lstStyle/>
          <a:p>
            <a:r>
              <a:rPr lang="ru-RU" sz="3600" b="1" smtClean="0">
                <a:cs typeface="Arial" charset="0"/>
              </a:rPr>
              <a:t/>
            </a:r>
            <a:br>
              <a:rPr lang="ru-RU" sz="3600" b="1" smtClean="0">
                <a:cs typeface="Arial" charset="0"/>
              </a:rPr>
            </a:br>
            <a:r>
              <a:rPr lang="ru-RU" sz="3200" b="1" smtClean="0">
                <a:cs typeface="Arial" charset="0"/>
              </a:rPr>
              <a:t>СИНИЦА  ЛАЗОРЕВКА  </a:t>
            </a:r>
            <a:r>
              <a:rPr lang="ru-RU" sz="3200" b="1" i="1" smtClean="0">
                <a:cs typeface="Arial" charset="0"/>
              </a:rPr>
              <a:t>(</a:t>
            </a:r>
            <a:r>
              <a:rPr lang="en-US" sz="3200" b="1" i="1" smtClean="0">
                <a:cs typeface="Arial" charset="0"/>
              </a:rPr>
              <a:t>Parus caeruleus</a:t>
            </a:r>
            <a:r>
              <a:rPr lang="ru-RU" sz="3200" b="1" i="1" smtClean="0">
                <a:cs typeface="Arial" charset="0"/>
              </a:rPr>
              <a:t>)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827088" y="1484313"/>
            <a:ext cx="4608512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Лазоревка ни минуты не сидит на месте. Характер у нее неуживчивый и довольно драчливый. Она гоняет на кормовом столике хохлатых синиц и гаичек, а в лесу нередко отнимает у них добычу. 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Семена она ест менее охотно, главным образом кормится яичками насекомых.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0" name="i-main-pic" descr="Картинка 45 из 208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64163" y="1557338"/>
            <a:ext cx="37798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619250" y="4183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2" name="i-main-pic" descr="Картинка 161 из 6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81525"/>
            <a:ext cx="18716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-main-pic" descr="Картинка 161 из 6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5038"/>
            <a:ext cx="1042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223963" y="0"/>
            <a:ext cx="7632700" cy="981075"/>
          </a:xfrm>
        </p:spPr>
        <p:txBody>
          <a:bodyPr/>
          <a:lstStyle/>
          <a:p>
            <a:r>
              <a:rPr lang="ru-RU" b="1" smtClean="0">
                <a:cs typeface="Arial" charset="0"/>
              </a:rPr>
              <a:t>Длиннохвостная синица</a:t>
            </a:r>
            <a:r>
              <a:rPr lang="ru-RU" smtClean="0">
                <a:cs typeface="Arial" charset="0"/>
              </a:rPr>
              <a:t>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419475" y="1052513"/>
            <a:ext cx="5437188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b="1" i="1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800" b="1" i="1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Небольшая, пушистая длиннохвостая синица. У неё длинный пёстрый хвост, поэтому её ещё</a:t>
            </a:r>
            <a:r>
              <a:rPr lang="ru-RU" sz="2800" b="1" i="1" smtClean="0">
                <a:cs typeface="Arial" charset="0"/>
              </a:rPr>
              <a:t> </a:t>
            </a: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называют</a:t>
            </a:r>
            <a:r>
              <a:rPr lang="ru-RU" sz="2800" b="1" i="1" smtClean="0">
                <a:cs typeface="Arial" charset="0"/>
              </a:rPr>
              <a:t> </a:t>
            </a:r>
            <a:r>
              <a:rPr lang="ru-RU" sz="2800" b="1" i="1" smtClean="0">
                <a:solidFill>
                  <a:schemeClr val="folHlink"/>
                </a:solidFill>
                <a:cs typeface="Arial" charset="0"/>
              </a:rPr>
              <a:t>ополовником.</a:t>
            </a:r>
            <a:r>
              <a:rPr lang="ru-RU" sz="2800" b="1" i="1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Питается  семенами осины и берёзы. 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Летает обычно отдельными стайками. 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Шапочка, спинка, хвост – голубые, а всё остальное оперенье – белое.</a:t>
            </a:r>
          </a:p>
        </p:txBody>
      </p:sp>
      <p:pic>
        <p:nvPicPr>
          <p:cNvPr id="20483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981075"/>
            <a:ext cx="85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1403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5175"/>
            <a:ext cx="3492500" cy="2633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b="1" smtClean="0">
                <a:cs typeface="Arial" charset="0"/>
              </a:rPr>
              <a:t>Гаичка: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223963" y="1631950"/>
            <a:ext cx="7632700" cy="4210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Очень похожа на московку, но белого пятна на затылке  нет. 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Любит  полакомиться семенами осины и берёзы, но не упустит подвернувшееся насекомое.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 Ещё  её называют пухляком. Не птичка, а дымчатый пуховой шарик. </a:t>
            </a:r>
          </a:p>
          <a:p>
            <a:pPr>
              <a:lnSpc>
                <a:spcPct val="80000"/>
              </a:lnSpc>
            </a:pPr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Очень любит бывать в компании дятла, с ним ей  весело и сытно. Всех короедов он не успевает съесть, вот и достаются они гаичке.</a:t>
            </a:r>
          </a:p>
        </p:txBody>
      </p:sp>
      <p:pic>
        <p:nvPicPr>
          <p:cNvPr id="21507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620713"/>
            <a:ext cx="11382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1785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b="1" smtClean="0">
                <a:cs typeface="Arial" charset="0"/>
              </a:rPr>
              <a:t>Гренадерка</a:t>
            </a:r>
            <a:r>
              <a:rPr lang="ru-RU" smtClean="0">
                <a:cs typeface="Arial" charset="0"/>
              </a:rPr>
              <a:t>: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223963" y="1631950"/>
            <a:ext cx="7632700" cy="4210050"/>
          </a:xfrm>
        </p:spPr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cs typeface="Arial" charset="0"/>
              </a:rPr>
              <a:t>Её можно узнать по вздёрнутому хохолку на голове. За этот хохолок гренадёрку ещё называют – хохлатая синица.</a:t>
            </a:r>
          </a:p>
          <a:p>
            <a:r>
              <a:rPr lang="ru-RU" b="1" i="1" smtClean="0">
                <a:solidFill>
                  <a:schemeClr val="hlink"/>
                </a:solidFill>
                <a:cs typeface="Arial" charset="0"/>
              </a:rPr>
              <a:t>Летом питается насекомыми, только поздней осенью и зимой - семенами. </a:t>
            </a:r>
          </a:p>
        </p:txBody>
      </p:sp>
      <p:pic>
        <p:nvPicPr>
          <p:cNvPr id="22531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941888"/>
            <a:ext cx="1439862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18351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1-kormushki"/>
          <p:cNvPicPr>
            <a:picLocks noChangeAspect="1" noChangeArrowheads="1"/>
          </p:cNvPicPr>
          <p:nvPr/>
        </p:nvPicPr>
        <p:blipFill>
          <a:blip r:embed="rId2"/>
          <a:srcRect r="21605"/>
          <a:stretch>
            <a:fillRect/>
          </a:stretch>
        </p:blipFill>
        <p:spPr bwMode="auto">
          <a:xfrm>
            <a:off x="0" y="3762375"/>
            <a:ext cx="30241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971550" y="476250"/>
            <a:ext cx="7632700" cy="900113"/>
          </a:xfrm>
        </p:spPr>
        <p:txBody>
          <a:bodyPr/>
          <a:lstStyle/>
          <a:p>
            <a:r>
              <a:rPr lang="ru-RU" sz="2800" b="1" smtClean="0">
                <a:cs typeface="Arial" charset="0"/>
              </a:rPr>
              <a:t>В народе говорили: «Подкорми птиц зимою — послужат тебе весною».</a:t>
            </a:r>
            <a:r>
              <a:rPr lang="ru-RU" sz="3600" smtClean="0">
                <a:cs typeface="Arial" charset="0"/>
              </a:rPr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2124075" y="1628775"/>
            <a:ext cx="6624638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smtClean="0">
                <a:cs typeface="Arial" charset="0"/>
              </a:rPr>
              <a:t>     </a:t>
            </a:r>
            <a:r>
              <a:rPr lang="ru-RU" sz="2400" b="1" i="1" smtClean="0">
                <a:solidFill>
                  <a:schemeClr val="hlink"/>
                </a:solidFill>
                <a:cs typeface="Arial" charset="0"/>
              </a:rPr>
              <a:t>С наступлением первых морозов синички перемещаются поближе к жилью человека в надежде на помощь. Сделайте кормушку, повесьте её в саду или ближайшем парке, насыпьте в неё хлебных крошек или семян и не забывайте наполнять её в течение всей зимы. И вы увидите, как стайки синичек ежедневно будут слетаться к ней, а, насытившись, отблагодарят весёлым щебетом. </a:t>
            </a:r>
            <a:endParaRPr lang="ru-RU" sz="2400" b="1" smtClean="0">
              <a:solidFill>
                <a:schemeClr val="hlink"/>
              </a:solidFill>
              <a:cs typeface="Arial" charset="0"/>
            </a:endParaRPr>
          </a:p>
        </p:txBody>
      </p:sp>
      <p:pic>
        <p:nvPicPr>
          <p:cNvPr id="23556" name="Picture 6" descr="75014633_Sinichka__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032375"/>
            <a:ext cx="27781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258888" y="296863"/>
            <a:ext cx="7597775" cy="2052637"/>
          </a:xfrm>
        </p:spPr>
        <p:txBody>
          <a:bodyPr/>
          <a:lstStyle/>
          <a:p>
            <a:r>
              <a:rPr lang="ru-RU" sz="3600" b="1" smtClean="0">
                <a:cs typeface="Arial" charset="0"/>
              </a:rPr>
              <a:t>Сырое сало – </a:t>
            </a:r>
            <a:br>
              <a:rPr lang="ru-RU" sz="3600" b="1" smtClean="0">
                <a:cs typeface="Arial" charset="0"/>
              </a:rPr>
            </a:br>
            <a:r>
              <a:rPr lang="ru-RU" sz="3600" b="1" smtClean="0">
                <a:cs typeface="Arial" charset="0"/>
              </a:rPr>
              <a:t>превосходный корм для синиц</a:t>
            </a:r>
            <a:r>
              <a:rPr lang="ru-RU" sz="3600" smtClean="0">
                <a:cs typeface="Arial" charset="0"/>
              </a:rPr>
              <a:t> </a:t>
            </a:r>
            <a:br>
              <a:rPr lang="ru-RU" sz="3600" smtClean="0">
                <a:cs typeface="Arial" charset="0"/>
              </a:rPr>
            </a:br>
            <a:endParaRPr lang="ru-RU" sz="3600" smtClean="0">
              <a:cs typeface="Arial" charset="0"/>
            </a:endParaRPr>
          </a:p>
        </p:txBody>
      </p:sp>
      <p:pic>
        <p:nvPicPr>
          <p:cNvPr id="24578" name="Picture 4" descr="0_3d798_5fc94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788" y="1628775"/>
            <a:ext cx="42545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0" y="296863"/>
            <a:ext cx="8893175" cy="900112"/>
          </a:xfrm>
        </p:spPr>
        <p:txBody>
          <a:bodyPr/>
          <a:lstStyle/>
          <a:p>
            <a:r>
              <a:rPr lang="ru-RU" sz="3200" b="1" i="1" smtClean="0">
                <a:cs typeface="Arial" charset="0"/>
              </a:rPr>
              <a:t>Изготовление кормушки  из вторичного сырья</a:t>
            </a:r>
            <a:br>
              <a:rPr lang="ru-RU" sz="3200" b="1" i="1" smtClean="0">
                <a:cs typeface="Arial" charset="0"/>
              </a:rPr>
            </a:br>
            <a:r>
              <a:rPr lang="ru-RU" sz="2400" b="1" i="1" smtClean="0">
                <a:cs typeface="Arial" charset="0"/>
              </a:rPr>
              <a:t>(пластиковых бутылок из-под напитков)</a:t>
            </a:r>
            <a:endParaRPr lang="ru-RU" sz="2400" smtClean="0">
              <a:cs typeface="Arial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187450" y="1631950"/>
            <a:ext cx="7956550" cy="4210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hlink"/>
                </a:solidFill>
                <a:cs typeface="Arial" charset="0"/>
              </a:rPr>
              <a:t>1.Возьмём пустую пластиковую бутылку из-под воды ёмкостью 5 л.  На  высоте 9см от дна вырезаем квадратное окошко шириной  10 см.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hlink"/>
                </a:solidFill>
                <a:cs typeface="Arial" charset="0"/>
              </a:rPr>
              <a:t>2. Отогнём к верху квадрат. Получиться окошко с навесом. 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hlink"/>
                </a:solidFill>
                <a:cs typeface="Arial" charset="0"/>
              </a:rPr>
              <a:t>3.  Изоляционной лентой обклеиваем края вырезанного окошка.        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hlink"/>
                </a:solidFill>
                <a:cs typeface="Arial" charset="0"/>
              </a:rPr>
              <a:t>4.Ниже на 2 см. от  окошка и точно по центру вырезаем отверстия диаметром 1.5 см. для жёрдочек. В эти отверстия вставляем заранее заготовленные жёрдочки из дерева или из веточек длиной 6-7 см. Жёрдочки можно изготовить из обрезков пластиковых бутылок, скатав их в трубочку.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chemeClr val="hlink"/>
                </a:solidFill>
                <a:cs typeface="Arial" charset="0"/>
              </a:rPr>
              <a:t>Простая кормушка для птиц готова. </a:t>
            </a:r>
          </a:p>
          <a:p>
            <a:pPr>
              <a:lnSpc>
                <a:spcPct val="80000"/>
              </a:lnSpc>
            </a:pPr>
            <a:endParaRPr lang="ru-RU" sz="2000" b="1" i="1" smtClean="0">
              <a:solidFill>
                <a:schemeClr val="hlink"/>
              </a:solidFill>
              <a:cs typeface="Arial" charset="0"/>
            </a:endParaRPr>
          </a:p>
        </p:txBody>
      </p:sp>
      <p:pic>
        <p:nvPicPr>
          <p:cNvPr id="25603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620713"/>
            <a:ext cx="1258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12588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5013325"/>
            <a:ext cx="12588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b="1" smtClean="0">
                <a:cs typeface="Arial" charset="0"/>
              </a:rPr>
              <a:t>Домик для синички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223963" y="1631950"/>
            <a:ext cx="7632700" cy="4210050"/>
          </a:xfrm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pic>
        <p:nvPicPr>
          <p:cNvPr id="26627" name="Picture 4" descr="100_4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604837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b="1" smtClean="0">
                <a:cs typeface="Arial" charset="0"/>
              </a:rPr>
              <a:t>Вот и коробка пригодилась…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223963" y="1631950"/>
            <a:ext cx="7632700" cy="4210050"/>
          </a:xfrm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pic>
        <p:nvPicPr>
          <p:cNvPr id="27651" name="Picture 4" descr="File0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7489825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5076825" y="296863"/>
            <a:ext cx="3779838" cy="4500562"/>
          </a:xfrm>
        </p:spPr>
        <p:txBody>
          <a:bodyPr/>
          <a:lstStyle/>
          <a:p>
            <a:r>
              <a:rPr lang="ru-RU" sz="5400" b="1" i="1" smtClean="0">
                <a:solidFill>
                  <a:schemeClr val="hlink"/>
                </a:solidFill>
                <a:cs typeface="Arial" charset="0"/>
              </a:rPr>
              <a:t>В ожидании пернатых</a:t>
            </a:r>
            <a:br>
              <a:rPr lang="ru-RU" sz="5400" b="1" i="1" smtClean="0">
                <a:solidFill>
                  <a:schemeClr val="hlink"/>
                </a:solidFill>
                <a:cs typeface="Arial" charset="0"/>
              </a:rPr>
            </a:br>
            <a:r>
              <a:rPr lang="ru-RU" sz="5400" b="1" i="1" smtClean="0">
                <a:solidFill>
                  <a:schemeClr val="hlink"/>
                </a:solidFill>
                <a:cs typeface="Arial" charset="0"/>
              </a:rPr>
              <a:t>друзей…</a:t>
            </a:r>
          </a:p>
        </p:txBody>
      </p:sp>
      <p:pic>
        <p:nvPicPr>
          <p:cNvPr id="28674" name="Picture 4" descr="File0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4770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8"/>
          <p:cNvSpPr>
            <a:spLocks noChangeArrowheads="1" noChangeShapeType="1" noTextEdit="1"/>
          </p:cNvSpPr>
          <p:nvPr/>
        </p:nvSpPr>
        <p:spPr bwMode="auto">
          <a:xfrm>
            <a:off x="0" y="1125538"/>
            <a:ext cx="9144000" cy="410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Зимующие птицы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Белгородской области. </a:t>
            </a:r>
          </a:p>
          <a:p>
            <a:pPr algn="ctr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Администратор\Мои документы\Мои рисунки\2236044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14779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Documents and Settings\Администратор\Мои документы\Мои рисунки\2236044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441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D:\Оля\анимашки\пти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8566">
            <a:off x="825500" y="2419350"/>
            <a:ext cx="8001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Оля\анимашки\пти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8566">
            <a:off x="2768600" y="3500438"/>
            <a:ext cx="8016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D:\Оля\анимашки\птич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1434" flipH="1">
            <a:off x="5510213" y="3649663"/>
            <a:ext cx="85883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D:\Оля\анимашки\птичка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1434" flipH="1">
            <a:off x="7662863" y="2344738"/>
            <a:ext cx="7747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1619250" y="1230313"/>
            <a:ext cx="55451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              </a:t>
            </a:r>
            <a:r>
              <a:rPr lang="ru-RU" sz="2400" b="1" i="1">
                <a:solidFill>
                  <a:schemeClr val="hlink"/>
                </a:solidFill>
              </a:rPr>
              <a:t>Зима – трудное время для птиц. Из десяти синиц к весне выживают всего две. Гибнут птицы не от холода, а от голода. Если мы, школьники, поможем им в это время, весной и летом они отблагодарят нас заботой о растениях, своим видом и звонким пением подарят нам радость и хорошее настроение.</a:t>
            </a:r>
          </a:p>
        </p:txBody>
      </p:sp>
      <p:pic>
        <p:nvPicPr>
          <p:cNvPr id="29704" name="Picture 4" descr="D:\клипарты\люди\818a4647f9f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3716338"/>
            <a:ext cx="1089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63" y="5072063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-main-pic" descr="Картинка 190 из 6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86438" y="5072063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11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569325" cy="5832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Зимующие   птицы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Белогорья.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Дятел</a:t>
            </a:r>
          </a:p>
          <a:p>
            <a:pPr algn="ctr"/>
            <a:endParaRPr lang="ru-RU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539750" y="620713"/>
            <a:ext cx="385921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Чёрный жилет, </a:t>
            </a:r>
            <a:br>
              <a:rPr lang="ru-RU" sz="3200" b="1">
                <a:solidFill>
                  <a:schemeClr val="folHlink"/>
                </a:solidFill>
              </a:rPr>
            </a:br>
            <a:r>
              <a:rPr lang="ru-RU" sz="3200" b="1">
                <a:solidFill>
                  <a:schemeClr val="folHlink"/>
                </a:solidFill>
              </a:rPr>
              <a:t>Красный берет, </a:t>
            </a:r>
            <a:br>
              <a:rPr lang="ru-RU" sz="3200" b="1">
                <a:solidFill>
                  <a:schemeClr val="folHlink"/>
                </a:solidFill>
              </a:rPr>
            </a:br>
            <a:r>
              <a:rPr lang="ru-RU" sz="3200" b="1">
                <a:solidFill>
                  <a:schemeClr val="folHlink"/>
                </a:solidFill>
              </a:rPr>
              <a:t>Нос как топор, </a:t>
            </a:r>
            <a:br>
              <a:rPr lang="ru-RU" sz="3200" b="1">
                <a:solidFill>
                  <a:schemeClr val="folHlink"/>
                </a:solidFill>
              </a:rPr>
            </a:br>
            <a:r>
              <a:rPr lang="ru-RU" sz="3200" b="1">
                <a:solidFill>
                  <a:schemeClr val="folHlink"/>
                </a:solidFill>
              </a:rPr>
              <a:t>Хвост как упор. </a:t>
            </a:r>
          </a:p>
          <a:p>
            <a:r>
              <a:rPr lang="ru-RU" sz="3200" b="1">
                <a:solidFill>
                  <a:schemeClr val="folHlink"/>
                </a:solidFill>
              </a:rPr>
              <a:t>Всё время стучит,</a:t>
            </a:r>
          </a:p>
          <a:p>
            <a:r>
              <a:rPr lang="ru-RU" sz="3200" b="1">
                <a:solidFill>
                  <a:schemeClr val="folHlink"/>
                </a:solidFill>
              </a:rPr>
              <a:t>Деревья долбит,</a:t>
            </a:r>
          </a:p>
          <a:p>
            <a:r>
              <a:rPr lang="ru-RU" sz="3200" b="1">
                <a:solidFill>
                  <a:schemeClr val="folHlink"/>
                </a:solidFill>
              </a:rPr>
              <a:t>Но их не калечит, </a:t>
            </a:r>
          </a:p>
          <a:p>
            <a:r>
              <a:rPr lang="ru-RU" sz="3200" b="1">
                <a:solidFill>
                  <a:schemeClr val="folHlink"/>
                </a:solidFill>
              </a:rPr>
              <a:t>А только лечит.</a:t>
            </a:r>
            <a:br>
              <a:rPr lang="ru-RU" sz="3200" b="1">
                <a:solidFill>
                  <a:schemeClr val="folHlink"/>
                </a:solidFill>
              </a:rPr>
            </a:br>
            <a:r>
              <a:rPr lang="ru-RU" sz="3200" b="1">
                <a:solidFill>
                  <a:schemeClr val="folHlink"/>
                </a:solidFill>
              </a:rPr>
              <a:t/>
            </a:r>
            <a:br>
              <a:rPr lang="ru-RU" sz="3200" b="1">
                <a:solidFill>
                  <a:schemeClr val="folHlink"/>
                </a:solidFill>
              </a:rPr>
            </a:br>
            <a:endParaRPr lang="ru-RU" sz="3200" b="1">
              <a:solidFill>
                <a:schemeClr val="folHlink"/>
              </a:solidFill>
            </a:endParaRPr>
          </a:p>
        </p:txBody>
      </p:sp>
      <p:pic>
        <p:nvPicPr>
          <p:cNvPr id="31747" name="Picture 7" descr="i?id=419466924-2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661988"/>
            <a:ext cx="3960813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4140200" y="5040313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i="1" u="sng">
                <a:solidFill>
                  <a:srgbClr val="FF0000"/>
                </a:solidFill>
              </a:rPr>
              <a:t>(</a:t>
            </a:r>
            <a:r>
              <a:rPr lang="ru-RU" sz="2400" b="1" i="1" u="sng">
                <a:solidFill>
                  <a:srgbClr val="FF0000"/>
                </a:solidFill>
              </a:rPr>
              <a:t>Дятел)</a:t>
            </a:r>
            <a:r>
              <a:rPr lang="ru-RU"/>
              <a:t> </a:t>
            </a:r>
          </a:p>
        </p:txBody>
      </p:sp>
      <p:pic>
        <p:nvPicPr>
          <p:cNvPr id="27654" name="Golosa-ptic-dyatel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0113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4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9"/>
          <p:cNvSpPr>
            <a:spLocks noChangeArrowheads="1"/>
          </p:cNvSpPr>
          <p:nvPr/>
        </p:nvSpPr>
        <p:spPr bwMode="auto">
          <a:xfrm>
            <a:off x="2700338" y="2492375"/>
            <a:ext cx="698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folHlink"/>
                </a:solidFill>
              </a:rPr>
              <a:t>   Самым многочисленным, </a:t>
            </a:r>
          </a:p>
          <a:p>
            <a:pPr algn="ctr"/>
            <a:r>
              <a:rPr lang="ru-RU" sz="3200" b="1">
                <a:solidFill>
                  <a:schemeClr val="folHlink"/>
                </a:solidFill>
              </a:rPr>
              <a:t>самым распространенным и </a:t>
            </a:r>
          </a:p>
          <a:p>
            <a:pPr algn="ctr"/>
            <a:r>
              <a:rPr lang="ru-RU" sz="3200" b="1">
                <a:solidFill>
                  <a:schemeClr val="folHlink"/>
                </a:solidFill>
              </a:rPr>
              <a:t>самым известным дятлом </a:t>
            </a:r>
          </a:p>
          <a:p>
            <a:pPr algn="ctr"/>
            <a:r>
              <a:rPr lang="ru-RU" sz="3200" b="1">
                <a:solidFill>
                  <a:schemeClr val="folHlink"/>
                </a:solidFill>
              </a:rPr>
              <a:t>нашей области является                    </a:t>
            </a:r>
            <a:r>
              <a:rPr lang="ru-RU" sz="3600" b="1" i="1">
                <a:solidFill>
                  <a:srgbClr val="FF0000"/>
                </a:solidFill>
              </a:rPr>
              <a:t>большой пестрый дятел</a:t>
            </a:r>
            <a:r>
              <a:rPr lang="ru-RU" sz="3600" b="1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6" name="Picture 4" descr="Картинка 14 из 77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975"/>
            <a:ext cx="324326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Golosa-ptic-dyatel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64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0" y="260350"/>
            <a:ext cx="57610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Внешне дятла трудно спутать с какой-нибудь другой птицей. Вертикальная посадка на стволе дерева, перемещение прямо вверх по отвесному стволу являются отличительными чертами представителей</a:t>
            </a:r>
            <a:r>
              <a:rPr lang="en-US" sz="2800" b="1">
                <a:solidFill>
                  <a:schemeClr val="folHlink"/>
                </a:solidFill>
              </a:rPr>
              <a:t> </a:t>
            </a:r>
            <a:endParaRPr lang="ru-RU" sz="2800" b="1">
              <a:solidFill>
                <a:schemeClr val="folHlink"/>
              </a:solidFill>
            </a:endParaRPr>
          </a:p>
          <a:p>
            <a:r>
              <a:rPr lang="ru-RU" sz="2800" b="1">
                <a:solidFill>
                  <a:schemeClr val="folHlink"/>
                </a:solidFill>
              </a:rPr>
              <a:t>дятлового племени  </a:t>
            </a:r>
          </a:p>
        </p:txBody>
      </p:sp>
      <p:pic>
        <p:nvPicPr>
          <p:cNvPr id="33795" name="Picture 9" descr="i?id=336594975-1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317875"/>
            <a:ext cx="52927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Golosa-ptic-dyatel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31913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4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Documents and Settings\Администратор\Мои документы\Мои рисунки\2236044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1907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3743325" y="549275"/>
            <a:ext cx="5400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Дятла легко узнать и по </a:t>
            </a:r>
            <a:r>
              <a:rPr lang="ru-RU" sz="2400" b="1">
                <a:solidFill>
                  <a:srgbClr val="FF0000"/>
                </a:solidFill>
              </a:rPr>
              <a:t>красному </a:t>
            </a:r>
            <a:r>
              <a:rPr lang="ru-RU" sz="2400" b="1">
                <a:solidFill>
                  <a:schemeClr val="folHlink"/>
                </a:solidFill>
              </a:rPr>
              <a:t>беретику на головке и по </a:t>
            </a:r>
            <a:r>
              <a:rPr lang="ru-RU" sz="2400" b="1"/>
              <a:t>чёрному</a:t>
            </a:r>
            <a:r>
              <a:rPr lang="ru-RU" sz="2400" b="1">
                <a:solidFill>
                  <a:schemeClr val="folHlink"/>
                </a:solidFill>
              </a:rPr>
              <a:t> жилетику. У него есть </a:t>
            </a:r>
            <a:r>
              <a:rPr lang="ru-RU" sz="2400" b="1">
                <a:solidFill>
                  <a:srgbClr val="FF0000"/>
                </a:solidFill>
              </a:rPr>
              <a:t>красные</a:t>
            </a:r>
            <a:r>
              <a:rPr lang="ru-RU" sz="2400" b="1">
                <a:solidFill>
                  <a:schemeClr val="folHlink"/>
                </a:solidFill>
              </a:rPr>
              <a:t> штанишки, а грудка у дятла </a:t>
            </a:r>
            <a:r>
              <a:rPr lang="ru-RU" sz="2400" b="1" i="1" u="sng">
                <a:solidFill>
                  <a:schemeClr val="folHlink"/>
                </a:solidFill>
              </a:rPr>
              <a:t>беленькая</a:t>
            </a:r>
            <a:r>
              <a:rPr lang="ru-RU" sz="2400" b="1">
                <a:solidFill>
                  <a:schemeClr val="folHlink"/>
                </a:solidFill>
              </a:rPr>
              <a:t>. </a:t>
            </a:r>
          </a:p>
        </p:txBody>
      </p:sp>
      <p:pic>
        <p:nvPicPr>
          <p:cNvPr id="34820" name="Picture 8" descr="i?id=224494511-14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084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250825" y="4005263"/>
            <a:ext cx="4465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990000"/>
                </a:solidFill>
              </a:rPr>
              <a:t>Оказывается: </a:t>
            </a:r>
          </a:p>
          <a:p>
            <a:pPr algn="ctr"/>
            <a:r>
              <a:rPr lang="ru-RU" sz="2400" b="1" i="1">
                <a:solidFill>
                  <a:srgbClr val="660033"/>
                </a:solidFill>
              </a:rPr>
              <a:t> Самочки дятла «ходят без шапочки». </a:t>
            </a:r>
          </a:p>
          <a:p>
            <a:pPr algn="ctr"/>
            <a:r>
              <a:rPr lang="ru-RU" sz="2400" b="1" i="1">
                <a:solidFill>
                  <a:srgbClr val="660033"/>
                </a:solidFill>
              </a:rPr>
              <a:t>У них головка </a:t>
            </a:r>
            <a:r>
              <a:rPr lang="ru-RU" sz="2400" b="1" i="1"/>
              <a:t>чёрная.</a:t>
            </a:r>
          </a:p>
        </p:txBody>
      </p:sp>
      <p:pic>
        <p:nvPicPr>
          <p:cNvPr id="34822" name="Picture 10" descr="i?id=168899526-4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030538"/>
            <a:ext cx="464343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Golosa-ptic-dyatel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56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4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Documents and Settings\Администратор\Мои документы\Мои рисунки\2236044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1907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979613" y="3716338"/>
            <a:ext cx="4826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</a:t>
            </a:r>
            <a:r>
              <a:rPr lang="ru-RU" sz="2800" b="1">
                <a:solidFill>
                  <a:srgbClr val="008000"/>
                </a:solidFill>
              </a:rPr>
              <a:t>У дятла острый длинный клюв, он им долбит дупла и щели. </a:t>
            </a:r>
          </a:p>
          <a:p>
            <a:r>
              <a:rPr lang="ru-RU" sz="2800" b="1">
                <a:solidFill>
                  <a:srgbClr val="008000"/>
                </a:solidFill>
              </a:rPr>
              <a:t>Так дятел выдалбливает из толщи древесины насекомых. </a:t>
            </a:r>
          </a:p>
        </p:txBody>
      </p:sp>
      <p:pic>
        <p:nvPicPr>
          <p:cNvPr id="35844" name="Picture 7" descr="i?id=460355864-2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86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4422775" y="1376363"/>
            <a:ext cx="4581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 b="1" i="1">
                <a:solidFill>
                  <a:schemeClr val="folHlink"/>
                </a:solidFill>
              </a:rPr>
              <a:t>Я по дереву стучу,</a:t>
            </a:r>
          </a:p>
          <a:p>
            <a:pPr algn="ctr"/>
            <a:r>
              <a:rPr lang="ru-RU" sz="2400" b="1" i="1">
                <a:solidFill>
                  <a:schemeClr val="folHlink"/>
                </a:solidFill>
              </a:rPr>
              <a:t>Червячка добыть хочу,</a:t>
            </a:r>
          </a:p>
          <a:p>
            <a:pPr algn="ctr"/>
            <a:r>
              <a:rPr lang="ru-RU" sz="2400" b="1" i="1">
                <a:solidFill>
                  <a:schemeClr val="folHlink"/>
                </a:solidFill>
              </a:rPr>
              <a:t>Хоть он скрылся под корой,</a:t>
            </a:r>
          </a:p>
          <a:p>
            <a:pPr algn="ctr"/>
            <a:r>
              <a:rPr lang="ru-RU" sz="2400" b="1" i="1">
                <a:solidFill>
                  <a:schemeClr val="folHlink"/>
                </a:solidFill>
              </a:rPr>
              <a:t>Всё равно он будет 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331913" y="4868863"/>
            <a:ext cx="6805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Зимой большой пестрый дятел кормится семенами сосны и ели. </a:t>
            </a:r>
          </a:p>
        </p:txBody>
      </p:sp>
      <p:pic>
        <p:nvPicPr>
          <p:cNvPr id="36867" name="Picture 7" descr="&amp;Dcy;&amp;iecy;&amp;tcy;&amp;yacy;&amp;mcy; &amp;ocy; &amp;zcy;&amp;icy;&amp;mcy;&amp;ucy;&amp;yucy;&amp;shchcy;&amp;icy;&amp;khcy; &amp;pcy;&amp;tcy;&amp;icy;&amp;tscy;&amp;acy;&amp;khcy;"/>
          <p:cNvPicPr>
            <a:picLocks noChangeAspect="1" noChangeArrowheads="1"/>
          </p:cNvPicPr>
          <p:nvPr/>
        </p:nvPicPr>
        <p:blipFill>
          <a:blip r:embed="rId3"/>
          <a:srcRect l="3709" t="9216" r="50304" b="50580"/>
          <a:stretch>
            <a:fillRect/>
          </a:stretch>
        </p:blipFill>
        <p:spPr bwMode="auto">
          <a:xfrm>
            <a:off x="1116013" y="476250"/>
            <a:ext cx="719931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2124075" y="0"/>
            <a:ext cx="525621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</a:rPr>
              <a:t>В это время дятлы оборудуют себе специальные "кузницы" –</a:t>
            </a:r>
          </a:p>
          <a:p>
            <a:pPr algn="ctr"/>
            <a:r>
              <a:rPr lang="ru-RU" b="1">
                <a:solidFill>
                  <a:srgbClr val="000099"/>
                </a:solidFill>
              </a:rPr>
              <a:t> щели в стволах. </a:t>
            </a:r>
          </a:p>
          <a:p>
            <a:pPr algn="ctr"/>
            <a:r>
              <a:rPr lang="ru-RU" b="1">
                <a:solidFill>
                  <a:srgbClr val="000099"/>
                </a:solidFill>
              </a:rPr>
              <a:t>За зиму под деревом, где располагалась "кузница", скапливается целая гора шишек. </a:t>
            </a:r>
          </a:p>
          <a:p>
            <a:pPr algn="ctr"/>
            <a:r>
              <a:rPr lang="ru-RU" b="1">
                <a:solidFill>
                  <a:srgbClr val="000099"/>
                </a:solidFill>
              </a:rPr>
              <a:t>За короткий зимний день дятел  успевает раздолбить несколько десятков шишек, достав из каждой до полусотни жирных сосновых семян. </a:t>
            </a:r>
          </a:p>
          <a:p>
            <a:pPr algn="ctr"/>
            <a:r>
              <a:rPr lang="ru-RU" b="1">
                <a:solidFill>
                  <a:srgbClr val="000099"/>
                </a:solidFill>
              </a:rPr>
              <a:t> При этом многие шишки падают на землю, но они не высыхают, а значит сохраняют семена, которые в дальнейшем служат кормом для белок в самое голодное время. Этим же дятлы способствуют расселению сосны и ели по нашим лесам.</a:t>
            </a:r>
          </a:p>
        </p:txBody>
      </p:sp>
      <p:pic>
        <p:nvPicPr>
          <p:cNvPr id="37891" name="Picture 7" descr="&amp;Dcy;&amp;yacy;&amp;tcy;&amp;iecy;&amp;lcy;. &amp;Dcy;&amp;iecy;&amp;tcy;&amp;yacy;&amp;mcy; &amp;ocy; &amp;zcy;&amp;icy;&amp;mcy;&amp;ucy;&amp;yucy;&amp;shchcy;&amp;icy;&amp;khcy; &amp;pcy;&amp;tcy;&amp;icy;&amp;tscy;&amp;acy;&amp;khcy;"/>
          <p:cNvPicPr>
            <a:picLocks noChangeAspect="1" noChangeArrowheads="1"/>
          </p:cNvPicPr>
          <p:nvPr/>
        </p:nvPicPr>
        <p:blipFill>
          <a:blip r:embed="rId3"/>
          <a:srcRect l="6429" t="7455" r="53378" b="12653"/>
          <a:stretch>
            <a:fillRect/>
          </a:stretch>
        </p:blipFill>
        <p:spPr bwMode="auto">
          <a:xfrm>
            <a:off x="0" y="0"/>
            <a:ext cx="20431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&amp;Dcy;&amp;yacy;&amp;tcy;&amp;iecy;&amp;lcy;. &amp;Dcy;&amp;iecy;&amp;tcy;&amp;yacy;&amp;mcy; &amp;ocy; &amp;zcy;&amp;icy;&amp;mcy;&amp;ucy;&amp;yucy;&amp;shchcy;&amp;icy;&amp;khcy; &amp;pcy;&amp;tcy;&amp;icy;&amp;tscy;&amp;acy;&amp;khcy;"/>
          <p:cNvPicPr>
            <a:picLocks noChangeAspect="1" noChangeArrowheads="1"/>
          </p:cNvPicPr>
          <p:nvPr/>
        </p:nvPicPr>
        <p:blipFill>
          <a:blip r:embed="rId3"/>
          <a:srcRect l="57336" t="13705" r="6668" b="12207"/>
          <a:stretch>
            <a:fillRect/>
          </a:stretch>
        </p:blipFill>
        <p:spPr bwMode="auto">
          <a:xfrm>
            <a:off x="7207250" y="0"/>
            <a:ext cx="1936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&amp;Dcy;&amp;iecy;&amp;tcy;&amp;yacy;&amp;mcy; &amp;ocy; &amp;zcy;&amp;icy;&amp;mcy;&amp;ucy;&amp;yucy;&amp;shchcy;&amp;icy;&amp;khcy; &amp;pcy;&amp;tcy;&amp;icy;&amp;tscy;&amp;acy;&amp;khcy;"/>
          <p:cNvPicPr>
            <a:picLocks noChangeAspect="1" noChangeArrowheads="1"/>
          </p:cNvPicPr>
          <p:nvPr/>
        </p:nvPicPr>
        <p:blipFill>
          <a:blip r:embed="rId4"/>
          <a:srcRect l="43895" t="39153" r="5164" b="5504"/>
          <a:stretch>
            <a:fillRect/>
          </a:stretch>
        </p:blipFill>
        <p:spPr bwMode="auto">
          <a:xfrm>
            <a:off x="2411413" y="4365625"/>
            <a:ext cx="3960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323850" y="333375"/>
            <a:ext cx="3529013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</a:rPr>
              <a:t>А  еще у дятла особенный язык. </a:t>
            </a:r>
          </a:p>
          <a:p>
            <a:r>
              <a:rPr lang="ru-RU" sz="2000" b="1">
                <a:solidFill>
                  <a:schemeClr val="folHlink"/>
                </a:solidFill>
              </a:rPr>
              <a:t>Он очень длинный (язык у него больше головы!!! 13-15 см), гибкий, тонкий, с острым кончиком и очень клейкий. </a:t>
            </a:r>
          </a:p>
          <a:p>
            <a:r>
              <a:rPr lang="ru-RU" sz="2000" b="1">
                <a:solidFill>
                  <a:schemeClr val="folHlink"/>
                </a:solidFill>
              </a:rPr>
              <a:t>Языком он достает насекомых из-под коры деревьев и этим спасает деревья от гибели.</a:t>
            </a:r>
          </a:p>
          <a:p>
            <a:r>
              <a:rPr lang="ru-RU" sz="2000" b="1">
                <a:solidFill>
                  <a:schemeClr val="folHlink"/>
                </a:solidFill>
              </a:rPr>
              <a:t>Поэтому дятла называют «лесной доктор». </a:t>
            </a:r>
          </a:p>
          <a:p>
            <a:r>
              <a:rPr lang="ru-RU" sz="2000" b="1">
                <a:solidFill>
                  <a:schemeClr val="folHlink"/>
                </a:solidFill>
              </a:rPr>
              <a:t>Когда дятел долбит клювом деревья, он упирается на свой хвост. И поэтому хвост у него</a:t>
            </a:r>
            <a:endParaRPr lang="en-US" sz="2000" b="1">
              <a:solidFill>
                <a:schemeClr val="folHlink"/>
              </a:solidFill>
            </a:endParaRPr>
          </a:p>
          <a:p>
            <a:r>
              <a:rPr lang="ru-RU" sz="2000" b="1">
                <a:solidFill>
                  <a:schemeClr val="folHlink"/>
                </a:solidFill>
              </a:rPr>
              <a:t> очень сильный. </a:t>
            </a:r>
            <a:endParaRPr lang="en-US" sz="2000" b="1">
              <a:solidFill>
                <a:schemeClr val="folHlink"/>
              </a:solidFill>
            </a:endParaRPr>
          </a:p>
          <a:p>
            <a:endParaRPr lang="en-US" sz="2000" b="1">
              <a:solidFill>
                <a:schemeClr val="folHlink"/>
              </a:solidFill>
            </a:endParaRPr>
          </a:p>
          <a:p>
            <a:endParaRPr lang="ru-RU"/>
          </a:p>
        </p:txBody>
      </p:sp>
      <p:sp>
        <p:nvSpPr>
          <p:cNvPr id="38916" name="Rectangle 13"/>
          <p:cNvSpPr>
            <a:spLocks noChangeArrowheads="1"/>
          </p:cNvSpPr>
          <p:nvPr/>
        </p:nvSpPr>
        <p:spPr bwMode="auto">
          <a:xfrm>
            <a:off x="4643438" y="4149725"/>
            <a:ext cx="3940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000099"/>
                </a:solidFill>
              </a:rPr>
              <a:t>Коготки у дятла остры,</a:t>
            </a:r>
          </a:p>
          <a:p>
            <a:r>
              <a:rPr lang="ru-RU" b="1" i="1">
                <a:solidFill>
                  <a:srgbClr val="000099"/>
                </a:solidFill>
              </a:rPr>
              <a:t>Красная головка;</a:t>
            </a:r>
          </a:p>
          <a:p>
            <a:r>
              <a:rPr lang="ru-RU" b="1" i="1">
                <a:solidFill>
                  <a:srgbClr val="000099"/>
                </a:solidFill>
              </a:rPr>
              <a:t>Грудка, спинка, крылья пёстры,</a:t>
            </a:r>
          </a:p>
          <a:p>
            <a:r>
              <a:rPr lang="ru-RU" b="1" i="1">
                <a:solidFill>
                  <a:srgbClr val="000099"/>
                </a:solidFill>
              </a:rPr>
              <a:t>Ест личинок ловко.</a:t>
            </a:r>
          </a:p>
          <a:p>
            <a:r>
              <a:rPr lang="ru-RU" b="1" i="1">
                <a:solidFill>
                  <a:srgbClr val="000099"/>
                </a:solidFill>
              </a:rPr>
              <a:t>Древоточец где сидит, </a:t>
            </a:r>
          </a:p>
          <a:p>
            <a:r>
              <a:rPr lang="ru-RU" b="1" i="1">
                <a:solidFill>
                  <a:srgbClr val="000099"/>
                </a:solidFill>
              </a:rPr>
              <a:t>Дятел точно знает;</a:t>
            </a:r>
          </a:p>
          <a:p>
            <a:r>
              <a:rPr lang="ru-RU" b="1" i="1">
                <a:solidFill>
                  <a:srgbClr val="000099"/>
                </a:solidFill>
              </a:rPr>
              <a:t>Он к тому стволу летит,</a:t>
            </a:r>
          </a:p>
          <a:p>
            <a:r>
              <a:rPr lang="ru-RU" b="1" i="1">
                <a:solidFill>
                  <a:srgbClr val="000099"/>
                </a:solidFill>
              </a:rPr>
              <a:t>Деревце спасает.</a:t>
            </a:r>
          </a:p>
        </p:txBody>
      </p:sp>
      <p:pic>
        <p:nvPicPr>
          <p:cNvPr id="38917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3375"/>
            <a:ext cx="48244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ChangeArrowheads="1"/>
          </p:cNvSpPr>
          <p:nvPr/>
        </p:nvSpPr>
        <p:spPr bwMode="auto">
          <a:xfrm>
            <a:off x="1258888" y="333375"/>
            <a:ext cx="38163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E50"/>
                </a:solidFill>
              </a:rPr>
              <a:t>Ты с модницей этой,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Конечно, знаком: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Вертушке на месте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Никак не сидится —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Все хвастает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Синим своим сюртуком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И шапочкой синей </a:t>
            </a:r>
            <a:br>
              <a:rPr lang="ru-RU" sz="2400" b="1">
                <a:solidFill>
                  <a:srgbClr val="002E50"/>
                </a:solidFill>
              </a:rPr>
            </a:br>
            <a:r>
              <a:rPr lang="ru-RU" sz="2400" b="1">
                <a:solidFill>
                  <a:srgbClr val="002E50"/>
                </a:solidFill>
              </a:rPr>
              <a:t>Гордится... (синица).</a:t>
            </a:r>
            <a:r>
              <a:rPr lang="ru-RU" sz="2400">
                <a:solidFill>
                  <a:srgbClr val="002E50"/>
                </a:solidFill>
              </a:rPr>
              <a:t> </a:t>
            </a:r>
          </a:p>
        </p:txBody>
      </p:sp>
      <p:pic>
        <p:nvPicPr>
          <p:cNvPr id="12290" name="Picture 14" descr="84589129_si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2565400"/>
            <a:ext cx="443388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i-main-pic" descr="Картинка 161 из 6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620713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-main-pic" descr="Картинка 161 из 6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005263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-main-pic" descr="Картинка 161 из 60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2636838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D:\клипарты\люди\818a4647f9f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005263"/>
            <a:ext cx="1089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Golosa-ptic-Bol_shaya-sinica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4213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43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Администратор\Рабочий стол\презентации\goluzor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1116013" y="828675"/>
            <a:ext cx="66246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990000"/>
                </a:solidFill>
              </a:rPr>
              <a:t>            </a:t>
            </a:r>
            <a:r>
              <a:rPr lang="ru-RU" sz="2000" b="1">
                <a:solidFill>
                  <a:srgbClr val="000099"/>
                </a:solidFill>
              </a:rPr>
              <a:t>Несомненная заслуга большого пестрого дятла – восполнение дефицита «жил-площади» для птиц, живущих в дуплах, – мухоловок, синиц, поползней и других.</a:t>
            </a:r>
          </a:p>
          <a:p>
            <a:r>
              <a:rPr lang="ru-RU" sz="2000" b="1">
                <a:solidFill>
                  <a:srgbClr val="000099"/>
                </a:solidFill>
              </a:rPr>
              <a:t> Дуплистые деревья, как правило, старые, больные или сухие, человек старательно убирает из насаждений, развешивая «взамен» скворечники, синичники, дуплянки. </a:t>
            </a:r>
          </a:p>
          <a:p>
            <a:r>
              <a:rPr lang="ru-RU" sz="2000" b="1">
                <a:solidFill>
                  <a:srgbClr val="000099"/>
                </a:solidFill>
              </a:rPr>
              <a:t>Но все же основной поставщик лесных квартир – дятел. Свое гнездовое дупло он использует лишь один сезон, а на следующий год строит новое.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9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  <p:sp>
        <p:nvSpPr>
          <p:cNvPr id="40962" name="Rectangle 20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0963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635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0970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Прямоугольник 25"/>
          <p:cNvSpPr>
            <a:spLocks noChangeArrowheads="1"/>
          </p:cNvSpPr>
          <p:nvPr/>
        </p:nvSpPr>
        <p:spPr bwMode="auto">
          <a:xfrm>
            <a:off x="857250" y="3429000"/>
            <a:ext cx="778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5DAF"/>
              </a:solidFill>
              <a:ea typeface="Aharoni"/>
              <a:cs typeface="Aharoni"/>
            </a:endParaRPr>
          </a:p>
        </p:txBody>
      </p:sp>
      <p:sp>
        <p:nvSpPr>
          <p:cNvPr id="40974" name="WordArt 23"/>
          <p:cNvSpPr>
            <a:spLocks noChangeArrowheads="1" noChangeShapeType="1" noTextEdit="1"/>
          </p:cNvSpPr>
          <p:nvPr/>
        </p:nvSpPr>
        <p:spPr bwMode="auto">
          <a:xfrm>
            <a:off x="250825" y="1268413"/>
            <a:ext cx="8604250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Зимующие птицы 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нашего края.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Снегирь</a:t>
            </a:r>
          </a:p>
        </p:txBody>
      </p:sp>
      <p:pic>
        <p:nvPicPr>
          <p:cNvPr id="40976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2276475"/>
            <a:ext cx="17097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1986" name="Содержимое 3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/>
            <a:endParaRPr lang="ru-RU" smtClean="0">
              <a:cs typeface="Arial" charset="0"/>
            </a:endParaRPr>
          </a:p>
        </p:txBody>
      </p:sp>
      <p:pic>
        <p:nvPicPr>
          <p:cNvPr id="41987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1994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Прямоугольник 25"/>
          <p:cNvSpPr>
            <a:spLocks noChangeArrowheads="1"/>
          </p:cNvSpPr>
          <p:nvPr/>
        </p:nvSpPr>
        <p:spPr bwMode="auto">
          <a:xfrm>
            <a:off x="857250" y="836613"/>
            <a:ext cx="40751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Снегирь    </a:t>
            </a:r>
            <a:r>
              <a:rPr lang="ru-RU" sz="2400" b="1"/>
              <a:t>   </a:t>
            </a:r>
          </a:p>
          <a:p>
            <a:pPr algn="ctr"/>
            <a:r>
              <a:rPr lang="ru-RU" sz="2400" b="1" i="1">
                <a:solidFill>
                  <a:srgbClr val="6600CC"/>
                </a:solidFill>
              </a:rPr>
              <a:t>Сорок градусов мороза,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Всё вокруг белым-бело.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Сел снегирь на ветвь берёзы-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Красногрудому тепло.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 Стойкий, стуже не подвластен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Песней славит он зарю.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Знать недаром галстук красный</a:t>
            </a:r>
          </a:p>
          <a:p>
            <a:r>
              <a:rPr lang="ru-RU" sz="2400" b="1" i="1">
                <a:solidFill>
                  <a:srgbClr val="6600CC"/>
                </a:solidFill>
              </a:rPr>
              <a:t>Дан с рожденья снегирю.</a:t>
            </a:r>
            <a:r>
              <a:rPr lang="ru-RU" sz="2400" i="1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41998" name="Picture 5" descr="D:\Пользователь\Downloads\сне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205038"/>
            <a:ext cx="4140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68538" y="56610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3010" name="Содержимое 3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/>
            <a:endParaRPr lang="ru-RU" smtClean="0">
              <a:cs typeface="Arial" charset="0"/>
            </a:endParaRPr>
          </a:p>
        </p:txBody>
      </p:sp>
      <p:pic>
        <p:nvPicPr>
          <p:cNvPr id="43011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" y="635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3018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2" descr="http://www.photoforum.ru/f/photo/000/346/346721_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214313"/>
            <a:ext cx="79295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Прямоугольник 25"/>
          <p:cNvSpPr>
            <a:spLocks noChangeArrowheads="1"/>
          </p:cNvSpPr>
          <p:nvPr/>
        </p:nvSpPr>
        <p:spPr bwMode="auto">
          <a:xfrm>
            <a:off x="755650" y="6092825"/>
            <a:ext cx="7786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Громко вторят снегири</a:t>
            </a:r>
            <a:endParaRPr lang="ru-RU" sz="2800" b="1">
              <a:solidFill>
                <a:srgbClr val="000099"/>
              </a:solidFill>
              <a:ea typeface="Aharoni"/>
              <a:cs typeface="Aharoni"/>
            </a:endParaRPr>
          </a:p>
        </p:txBody>
      </p:sp>
      <p:pic>
        <p:nvPicPr>
          <p:cNvPr id="43023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5661025"/>
            <a:ext cx="21605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3" name="Golosa-ptic-Snegir_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385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09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4034" name="Содержимое 30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/>
            <a:endParaRPr lang="ru-RU" smtClean="0">
              <a:cs typeface="Arial" charset="0"/>
            </a:endParaRPr>
          </a:p>
        </p:txBody>
      </p:sp>
      <p:pic>
        <p:nvPicPr>
          <p:cNvPr id="44035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5749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4042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6" descr="D:\Пользователь\Downloads\снегир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142875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Прямоугольник 25"/>
          <p:cNvSpPr>
            <a:spLocks noChangeArrowheads="1"/>
          </p:cNvSpPr>
          <p:nvPr/>
        </p:nvSpPr>
        <p:spPr bwMode="auto">
          <a:xfrm>
            <a:off x="857250" y="3429000"/>
            <a:ext cx="7786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5DAF"/>
                </a:solidFill>
              </a:rPr>
              <a:t>Снегирь  — одна из широко известных перелётных птиц лесов России.</a:t>
            </a:r>
            <a:r>
              <a:rPr lang="ru-RU" sz="2400">
                <a:solidFill>
                  <a:srgbClr val="005DAF"/>
                </a:solidFill>
              </a:rPr>
              <a:t> </a:t>
            </a:r>
            <a:r>
              <a:rPr lang="ru-RU" sz="2400" b="1">
                <a:solidFill>
                  <a:srgbClr val="005DAF"/>
                </a:solidFill>
                <a:ea typeface="Aharoni"/>
                <a:cs typeface="Aharoni"/>
              </a:rPr>
              <a:t>Это один из ранних зимних гостей, прикочевывающих к нам с севера вместе с первым снегом и заморозками. Среди обедневшей осенней и зимней природы снегирь особенно заметен своей очень яркой и красивой окраской. </a:t>
            </a:r>
          </a:p>
        </p:txBody>
      </p:sp>
      <p:pic>
        <p:nvPicPr>
          <p:cNvPr id="44047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84888" y="56610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Golosa-ptic-Snegir_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97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1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505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5059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5066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1428736"/>
            <a:ext cx="5429288" cy="471490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3" name="Рисунок 22" descr="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7410" y="1273161"/>
            <a:ext cx="5100240" cy="44291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71500" y="714375"/>
            <a:ext cx="3429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/>
                </a:solidFill>
              </a:rPr>
              <a:t>Снегирь живет в </a:t>
            </a:r>
            <a:r>
              <a:rPr lang="ru-RU" sz="2400" dirty="0">
                <a:solidFill>
                  <a:schemeClr val="accent5"/>
                </a:solidFill>
              </a:rPr>
              <a:t/>
            </a:r>
            <a:br>
              <a:rPr lang="ru-RU" sz="2400" dirty="0">
                <a:solidFill>
                  <a:schemeClr val="accent5"/>
                </a:solidFill>
              </a:rPr>
            </a:br>
            <a:r>
              <a:rPr lang="ru-RU" sz="2400" b="1" dirty="0">
                <a:solidFill>
                  <a:schemeClr val="accent5"/>
                </a:solidFill>
              </a:rPr>
              <a:t>лесах с густым подлеском, избегает только чистые сосняки, также его можно встретить в садах и парках городов (особенно во время кочевок). Распространен почти по всей лесной зоне России. Снегири могут быть оседлыми и кочующими.</a:t>
            </a:r>
          </a:p>
        </p:txBody>
      </p:sp>
      <p:pic>
        <p:nvPicPr>
          <p:cNvPr id="45072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5661025"/>
            <a:ext cx="21605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0" name="Golosa-ptic-Snegir_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683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4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60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6083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6090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42862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r>
              <a:rPr lang="ru-RU" sz="2400" b="1">
                <a:solidFill>
                  <a:srgbClr val="0070C0"/>
                </a:solidFill>
              </a:rPr>
              <a:t>Летом птица обитает как в густых лесах, так и в редколесьях на краях выгоревших лесов и вырубок, но поскольку держится он очень скрытно и редко попадается на глаза, его нечасто можно заметить в это время года. Зато зимой стаи снегирей очень хорошо различимы, как и отдельные птички на безлиственных деревьях парка на белоснежном фоне.</a:t>
            </a:r>
          </a:p>
        </p:txBody>
      </p:sp>
      <p:pic>
        <p:nvPicPr>
          <p:cNvPr id="4609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484313"/>
            <a:ext cx="39401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0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7107" name="Рисунок 4" descr="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9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7524750" y="4762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Рисунок 15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Прямоугольник 23"/>
          <p:cNvSpPr>
            <a:spLocks noChangeArrowheads="1"/>
          </p:cNvSpPr>
          <p:nvPr/>
        </p:nvSpPr>
        <p:spPr bwMode="auto">
          <a:xfrm>
            <a:off x="571500" y="3143250"/>
            <a:ext cx="80724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Птица эта чуть крупнее воробья, очень плотного сложения. Эта птичка голубовато-серая сверху с черными шапочкой, подбородком, крыльями и хвостом, белыми надхвостьем и полосой на крыле. Самец и самка резко различаются по оперению. У самки- грудь ровного буровато-серого тона .У самцов снегирей грудка розовато-красного цвета. Молодые птицы без черной шапочки (только крылья и хвост черные). </a:t>
            </a:r>
          </a:p>
        </p:txBody>
      </p:sp>
      <p:pic>
        <p:nvPicPr>
          <p:cNvPr id="471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6038"/>
            <a:ext cx="4500562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5661025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813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48131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8138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endParaRPr lang="ru-RU" sz="2000" b="1">
              <a:solidFill>
                <a:srgbClr val="0070C0"/>
              </a:solidFill>
            </a:endParaRPr>
          </a:p>
        </p:txBody>
      </p:sp>
      <p:sp>
        <p:nvSpPr>
          <p:cNvPr id="48142" name="Прямоугольник 16"/>
          <p:cNvSpPr>
            <a:spLocks noChangeArrowheads="1"/>
          </p:cNvSpPr>
          <p:nvPr/>
        </p:nvSpPr>
        <p:spPr bwMode="auto">
          <a:xfrm>
            <a:off x="395288" y="-603250"/>
            <a:ext cx="42862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70C0"/>
              </a:solidFill>
            </a:endParaRPr>
          </a:p>
          <a:p>
            <a:endParaRPr lang="ru-RU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r>
              <a:rPr lang="ru-RU" sz="2400" b="1">
                <a:solidFill>
                  <a:srgbClr val="0070C0"/>
                </a:solidFill>
              </a:rPr>
              <a:t>Гнездится снегирь в хвойных и смешанных лесах, предпочитая участки с преобладанием ели. В места гнездования снегири прилетают во второй половине марта — начале апреля. </a:t>
            </a:r>
          </a:p>
        </p:txBody>
      </p:sp>
      <p:pic>
        <p:nvPicPr>
          <p:cNvPr id="4814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4825" y="3005138"/>
            <a:ext cx="482917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692150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16013" y="52292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017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50179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0186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endParaRPr lang="ru-RU" sz="2000" b="1">
              <a:solidFill>
                <a:srgbClr val="0070C0"/>
              </a:solidFill>
            </a:endParaRPr>
          </a:p>
        </p:txBody>
      </p:sp>
      <p:sp>
        <p:nvSpPr>
          <p:cNvPr id="50190" name="Прямоугольник 16"/>
          <p:cNvSpPr>
            <a:spLocks noChangeArrowheads="1"/>
          </p:cNvSpPr>
          <p:nvPr/>
        </p:nvSpPr>
        <p:spPr bwMode="auto">
          <a:xfrm>
            <a:off x="395288" y="-603250"/>
            <a:ext cx="42862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70C0"/>
              </a:solidFill>
            </a:endParaRPr>
          </a:p>
          <a:p>
            <a:endParaRPr lang="ru-RU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endParaRPr lang="ru-RU" sz="2400" b="1">
              <a:solidFill>
                <a:srgbClr val="0070C0"/>
              </a:solidFill>
            </a:endParaRPr>
          </a:p>
          <a:p>
            <a:r>
              <a:rPr lang="ru-RU" sz="2400" b="1">
                <a:solidFill>
                  <a:srgbClr val="0070C0"/>
                </a:solidFill>
              </a:rPr>
              <a:t>Гнездится снегирь в хвойных и смешанных лесах, предпочитая участки с преобладанием ели. В места гнездования снегири прилетают во второй половине марта — начале апреля. </a:t>
            </a:r>
          </a:p>
        </p:txBody>
      </p:sp>
      <p:pic>
        <p:nvPicPr>
          <p:cNvPr id="5019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4825" y="3005138"/>
            <a:ext cx="482917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692150"/>
            <a:ext cx="21605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116013" y="5229225"/>
            <a:ext cx="17097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b="1" smtClean="0">
                <a:cs typeface="Arial" charset="0"/>
              </a:rPr>
              <a:t>12 ноября- «день синиц»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042988" y="1557338"/>
            <a:ext cx="8101012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CC"/>
                </a:solidFill>
                <a:cs typeface="Arial" charset="0"/>
              </a:rPr>
              <a:t>Этот день считается </a:t>
            </a:r>
            <a:r>
              <a:rPr lang="ru-RU" sz="2800" b="1" i="1" smtClean="0">
                <a:solidFill>
                  <a:schemeClr val="folHlink"/>
                </a:solidFill>
                <a:cs typeface="Arial" charset="0"/>
              </a:rPr>
              <a:t>днем встречи зимующих птиц. 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CC"/>
                </a:solidFill>
                <a:cs typeface="Arial" charset="0"/>
              </a:rPr>
              <a:t>Много на Руси памятных дней и праздников.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CC"/>
                </a:solidFill>
                <a:cs typeface="Arial" charset="0"/>
              </a:rPr>
              <a:t> В основе Синичкина Дня лежит русский </a:t>
            </a:r>
            <a:r>
              <a:rPr lang="ru-RU" sz="2800" b="1" i="1" smtClean="0">
                <a:solidFill>
                  <a:schemeClr val="folHlink"/>
                </a:solidFill>
                <a:cs typeface="Arial" charset="0"/>
              </a:rPr>
              <a:t>народный праздник Зиновий- синичник</a:t>
            </a:r>
            <a:r>
              <a:rPr lang="ru-RU" sz="2800" b="1" i="1" smtClean="0">
                <a:solidFill>
                  <a:srgbClr val="0000CC"/>
                </a:solidFill>
                <a:cs typeface="Arial" charset="0"/>
              </a:rPr>
              <a:t>, который назван так в память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>
                <a:solidFill>
                  <a:srgbClr val="0000CC"/>
                </a:solidFill>
                <a:cs typeface="Arial" charset="0"/>
              </a:rPr>
              <a:t>    </a:t>
            </a:r>
            <a:r>
              <a:rPr lang="ru-RU" sz="2800" b="1" i="1" smtClean="0">
                <a:solidFill>
                  <a:schemeClr val="folHlink"/>
                </a:solidFill>
                <a:cs typeface="Arial" charset="0"/>
              </a:rPr>
              <a:t>святого великомученика Зиновия</a:t>
            </a:r>
            <a:r>
              <a:rPr lang="ru-RU" sz="2800" b="1" i="1" smtClean="0">
                <a:solidFill>
                  <a:srgbClr val="0000CC"/>
                </a:solidFill>
                <a:cs typeface="Arial" charset="0"/>
              </a:rPr>
              <a:t> покровителя зимующих птиц. </a:t>
            </a:r>
          </a:p>
        </p:txBody>
      </p:sp>
      <p:pic>
        <p:nvPicPr>
          <p:cNvPr id="13315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1338" y="2636838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5013325"/>
            <a:ext cx="1785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Golosa-ptic-Bol_shaya-sinica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088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43" fill="hold"/>
                                        <p:tgtEl>
                                          <p:spTgt spid="11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2275" y="1371600"/>
            <a:ext cx="8229600" cy="1828800"/>
          </a:xfrm>
        </p:spPr>
        <p:txBody>
          <a:bodyPr lIns="45720" tIns="0" rIns="45720" bIns="0" anchor="b">
            <a:normAutofit/>
          </a:bodyPr>
          <a:lstStyle/>
          <a:p>
            <a:pPr>
              <a:defRPr/>
            </a:pPr>
            <a:endParaRPr lang="ru-RU" sz="470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222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71688" y="3179763"/>
            <a:ext cx="5937250" cy="15684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mtClean="0">
              <a:cs typeface="Arial" charset="0"/>
            </a:endParaRPr>
          </a:p>
        </p:txBody>
      </p:sp>
      <p:pic>
        <p:nvPicPr>
          <p:cNvPr id="52227" name="Рисунок 4" descr="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9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Рисунок 10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Рисунок 11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Рисунок 12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2234" name="Рисунок 13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Рисунок 15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Прямоугольник 24"/>
          <p:cNvSpPr>
            <a:spLocks noChangeArrowheads="1"/>
          </p:cNvSpPr>
          <p:nvPr/>
        </p:nvSpPr>
        <p:spPr bwMode="auto">
          <a:xfrm>
            <a:off x="428625" y="285750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070C0"/>
              </a:solidFill>
            </a:endParaRPr>
          </a:p>
          <a:p>
            <a:endParaRPr lang="ru-RU" sz="2000" b="1">
              <a:solidFill>
                <a:srgbClr val="0070C0"/>
              </a:solidFill>
            </a:endParaRPr>
          </a:p>
        </p:txBody>
      </p:sp>
      <p:sp>
        <p:nvSpPr>
          <p:cNvPr id="52238" name="Прямоугольник 16"/>
          <p:cNvSpPr>
            <a:spLocks noChangeArrowheads="1"/>
          </p:cNvSpPr>
          <p:nvPr/>
        </p:nvSpPr>
        <p:spPr bwMode="auto">
          <a:xfrm>
            <a:off x="4500563" y="1844675"/>
            <a:ext cx="4286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70C0"/>
              </a:solidFill>
            </a:endParaRPr>
          </a:p>
          <a:p>
            <a:endParaRPr lang="ru-RU" b="1">
              <a:solidFill>
                <a:srgbClr val="0070C0"/>
              </a:solidFill>
            </a:endParaRPr>
          </a:p>
          <a:p>
            <a:r>
              <a:rPr lang="ru-RU" sz="2400" b="1" i="1">
                <a:solidFill>
                  <a:srgbClr val="000099"/>
                </a:solidFill>
              </a:rPr>
              <a:t>Покормите птиц зимой!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Пусть со всех концов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К вам слетятся, как домой,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Стайки на крыльцо.</a:t>
            </a:r>
          </a:p>
          <a:p>
            <a:endParaRPr lang="ru-RU" sz="2400" b="1" i="1">
              <a:solidFill>
                <a:srgbClr val="000099"/>
              </a:solidFill>
            </a:endParaRPr>
          </a:p>
          <a:p>
            <a:r>
              <a:rPr lang="ru-RU" sz="2400" b="1" i="1">
                <a:solidFill>
                  <a:srgbClr val="000099"/>
                </a:solidFill>
              </a:rPr>
              <a:t>Не богаты их корма,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Горсть зерна нужна,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Горсть одна – и не страшна</a:t>
            </a:r>
          </a:p>
          <a:p>
            <a:r>
              <a:rPr lang="ru-RU" sz="2400" b="1" i="1">
                <a:solidFill>
                  <a:srgbClr val="000099"/>
                </a:solidFill>
              </a:rPr>
              <a:t>Будет им зима.</a:t>
            </a:r>
          </a:p>
          <a:p>
            <a:endParaRPr lang="ru-RU" sz="2400" b="1" i="1">
              <a:solidFill>
                <a:srgbClr val="000099"/>
              </a:solidFill>
            </a:endParaRPr>
          </a:p>
          <a:p>
            <a:endParaRPr lang="ru-RU" sz="2400" b="1">
              <a:solidFill>
                <a:srgbClr val="000099"/>
              </a:solidFill>
            </a:endParaRPr>
          </a:p>
          <a:p>
            <a:endParaRPr lang="ru-RU" sz="2400" b="1">
              <a:solidFill>
                <a:srgbClr val="000099"/>
              </a:solidFill>
            </a:endParaRPr>
          </a:p>
        </p:txBody>
      </p:sp>
      <p:pic>
        <p:nvPicPr>
          <p:cNvPr id="52239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33375"/>
            <a:ext cx="1943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2" descr="D:\Оля\анимашки\птички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71550" y="5661025"/>
            <a:ext cx="17097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7" descr="Кормушка для птиц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9497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7956550" cy="935038"/>
          </a:xfrm>
        </p:spPr>
        <p:txBody>
          <a:bodyPr/>
          <a:lstStyle/>
          <a:p>
            <a:r>
              <a:rPr lang="ru-RU" sz="3200" b="1" smtClean="0">
                <a:cs typeface="Arial" charset="0"/>
              </a:rPr>
              <a:t/>
            </a:r>
            <a:br>
              <a:rPr lang="ru-RU" sz="3200" b="1" smtClean="0">
                <a:cs typeface="Arial" charset="0"/>
              </a:rPr>
            </a:br>
            <a:r>
              <a:rPr lang="ru-RU" sz="3200" b="1" smtClean="0">
                <a:cs typeface="Arial" charset="0"/>
              </a:rPr>
              <a:t>Приметы, связанные с синичкиным праздником. </a:t>
            </a:r>
            <a:br>
              <a:rPr lang="ru-RU" sz="3200" b="1" smtClean="0">
                <a:cs typeface="Arial" charset="0"/>
              </a:rPr>
            </a:br>
            <a:endParaRPr lang="ru-RU" sz="3200" b="1" smtClean="0">
              <a:cs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1511300" y="1557338"/>
            <a:ext cx="7632700" cy="4210050"/>
          </a:xfrm>
        </p:spPr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Если сегодня прилетят синицы, значит, скоро ударят первые морозы. </a:t>
            </a:r>
          </a:p>
          <a:p>
            <a:r>
              <a:rPr lang="ru-RU" sz="2800" b="1" i="1" smtClean="0">
                <a:solidFill>
                  <a:schemeClr val="folHlink"/>
                </a:solidFill>
                <a:cs typeface="Arial" charset="0"/>
              </a:rPr>
              <a:t>Если на полях в этот день появлялись волки, то это предвещало голод или войну. </a:t>
            </a:r>
          </a:p>
          <a:p>
            <a:r>
              <a:rPr lang="ru-RU" sz="2800" b="1" i="1" smtClean="0">
                <a:solidFill>
                  <a:schemeClr val="hlink"/>
                </a:solidFill>
                <a:cs typeface="Arial" charset="0"/>
              </a:rPr>
              <a:t>Свистит синица - на ясный день. </a:t>
            </a:r>
          </a:p>
          <a:p>
            <a:r>
              <a:rPr lang="ru-RU" sz="2800" b="1" i="1" smtClean="0">
                <a:solidFill>
                  <a:schemeClr val="folHlink"/>
                </a:solidFill>
                <a:cs typeface="Arial" charset="0"/>
              </a:rPr>
              <a:t>Синицы утром пищат - на ночной мороз.</a:t>
            </a:r>
          </a:p>
        </p:txBody>
      </p:sp>
      <p:pic>
        <p:nvPicPr>
          <p:cNvPr id="14339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284538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Golosa-ptic-Bol_shaya-sinica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42988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43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sz="3200" b="1" smtClean="0">
                <a:cs typeface="Arial" charset="0"/>
              </a:rPr>
              <a:t/>
            </a:r>
            <a:br>
              <a:rPr lang="ru-RU" sz="3200" b="1" smtClean="0">
                <a:cs typeface="Arial" charset="0"/>
              </a:rPr>
            </a:br>
            <a:r>
              <a:rPr lang="ru-RU" sz="3200" b="1" smtClean="0">
                <a:cs typeface="Arial" charset="0"/>
              </a:rPr>
              <a:t/>
            </a:r>
            <a:br>
              <a:rPr lang="ru-RU" sz="3200" b="1" smtClean="0">
                <a:cs typeface="Arial" charset="0"/>
              </a:rPr>
            </a:br>
            <a:r>
              <a:rPr lang="ru-RU" sz="3200" b="1" smtClean="0">
                <a:cs typeface="Arial" charset="0"/>
              </a:rPr>
              <a:t>«Почему же  птиц называют синицами»?</a:t>
            </a:r>
            <a:br>
              <a:rPr lang="ru-RU" sz="3200" b="1" smtClean="0">
                <a:cs typeface="Arial" charset="0"/>
              </a:rPr>
            </a:br>
            <a:endParaRPr lang="ru-RU" sz="3200" b="1" smtClean="0">
              <a:cs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223963" y="1631950"/>
            <a:ext cx="7632700" cy="4210050"/>
          </a:xfrm>
        </p:spPr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cs typeface="Arial" charset="0"/>
              </a:rPr>
              <a:t>Название </a:t>
            </a:r>
            <a:r>
              <a:rPr lang="ru-RU" b="1" i="1" smtClean="0">
                <a:solidFill>
                  <a:schemeClr val="folHlink"/>
                </a:solidFill>
                <a:cs typeface="Arial" charset="0"/>
              </a:rPr>
              <a:t>«синица»</a:t>
            </a:r>
            <a:r>
              <a:rPr lang="ru-RU" b="1" i="1" smtClean="0">
                <a:solidFill>
                  <a:schemeClr val="hlink"/>
                </a:solidFill>
                <a:cs typeface="Arial" charset="0"/>
              </a:rPr>
              <a:t>, возникло, очевидно, в связи с тем, что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chemeClr val="hlink"/>
                </a:solidFill>
                <a:cs typeface="Arial" charset="0"/>
              </a:rPr>
              <a:t>   в оперение этих птиц часть перьев, имеет сине - </a:t>
            </a:r>
            <a:r>
              <a:rPr lang="ru-RU" b="1" i="1" smtClean="0">
                <a:solidFill>
                  <a:schemeClr val="folHlink"/>
                </a:solidFill>
                <a:cs typeface="Arial" charset="0"/>
              </a:rPr>
              <a:t>голубую окраску. </a:t>
            </a:r>
          </a:p>
        </p:txBody>
      </p:sp>
      <p:pic>
        <p:nvPicPr>
          <p:cNvPr id="15363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860800"/>
            <a:ext cx="1785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Большая си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005263"/>
            <a:ext cx="31670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Golosa-ptic-Bol_shaya-sinica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550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43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1042988" y="0"/>
            <a:ext cx="7632700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smtClean="0">
                <a:cs typeface="Arial" charset="0"/>
              </a:rPr>
              <a:t>Синичий ряд обширный. В наших парках и лесах живут </a:t>
            </a:r>
            <a:r>
              <a:rPr lang="ru-RU" b="1" i="1" smtClean="0">
                <a:solidFill>
                  <a:schemeClr val="folHlink"/>
                </a:solidFill>
                <a:cs typeface="Arial" charset="0"/>
              </a:rPr>
              <a:t>6 видов</a:t>
            </a:r>
            <a:r>
              <a:rPr lang="ru-RU" b="1" i="1" smtClean="0">
                <a:cs typeface="Arial" charset="0"/>
              </a:rPr>
              <a:t> этих птиц. Осенью и зимой всех их можно увидеть в городе у кормушек. </a:t>
            </a:r>
          </a:p>
          <a:p>
            <a:pPr>
              <a:lnSpc>
                <a:spcPct val="90000"/>
              </a:lnSpc>
            </a:pPr>
            <a:r>
              <a:rPr lang="ru-RU" b="1" i="1" smtClean="0">
                <a:cs typeface="Arial" charset="0"/>
              </a:rPr>
              <a:t>В солнечный полдень они звонко  и протяжно поют свою песню: </a:t>
            </a:r>
            <a:r>
              <a:rPr lang="ru-RU" b="1" i="1" smtClean="0">
                <a:solidFill>
                  <a:schemeClr val="folHlink"/>
                </a:solidFill>
                <a:cs typeface="Arial" charset="0"/>
              </a:rPr>
              <a:t>синь-синь, а нам кажется: «Скинь кафтан».</a:t>
            </a:r>
          </a:p>
        </p:txBody>
      </p:sp>
      <p:pic>
        <p:nvPicPr>
          <p:cNvPr id="16386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2636838"/>
            <a:ext cx="17859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-main-pic" descr="Картинка 161 из 6083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451725" y="404813"/>
            <a:ext cx="1125538" cy="900112"/>
          </a:xfrm>
        </p:spPr>
      </p:pic>
      <p:pic>
        <p:nvPicPr>
          <p:cNvPr id="16388" name="Picture 4" descr="http://turizm.lib.ru/img/c/chuksin_n/local_t/lo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2825" y="3806825"/>
            <a:ext cx="4321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351837" cy="900113"/>
          </a:xfrm>
        </p:spPr>
        <p:txBody>
          <a:bodyPr/>
          <a:lstStyle/>
          <a:p>
            <a:r>
              <a:rPr lang="ru-RU" sz="3600" b="1" smtClean="0">
                <a:cs typeface="Arial" charset="0"/>
              </a:rPr>
              <a:t>БОЛЬШАЯ СИНИЦА </a:t>
            </a:r>
            <a:r>
              <a:rPr lang="ru-RU" sz="3600" b="1" i="1" smtClean="0">
                <a:cs typeface="Arial" charset="0"/>
              </a:rPr>
              <a:t>( Parus major L.)</a:t>
            </a:r>
          </a:p>
        </p:txBody>
      </p:sp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1557338"/>
            <a:ext cx="489585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85825" algn="l"/>
              </a:tabLst>
            </a:pPr>
            <a:r>
              <a:rPr lang="ru-RU" sz="2000" b="1" i="1">
                <a:solidFill>
                  <a:schemeClr val="hlink"/>
                </a:solidFill>
              </a:rPr>
              <a:t>Самая большая и заметная из всех синиц. Отличается  от других синиц оливково-зелёной спинкой и серо-жёлтым брюшком. </a:t>
            </a:r>
          </a:p>
          <a:p>
            <a:pPr algn="ctr">
              <a:tabLst>
                <a:tab pos="885825" algn="l"/>
              </a:tabLst>
            </a:pPr>
            <a:r>
              <a:rPr lang="ru-RU" sz="2000" b="1" i="1">
                <a:solidFill>
                  <a:schemeClr val="hlink"/>
                </a:solidFill>
              </a:rPr>
              <a:t>Посередине брюшка и горла у неё есть  чёрная полоса с синеватым отливом, на голове чёрная шапочка. Щеки белые. Гнездо устраивает  в дупле. Откладывает 8-13 белых с красноватыми крапинками яиц. Не от какого угощения  не отказывается. Питается  семенами, насекомыми, кусочками  солёного сала</a:t>
            </a:r>
            <a:r>
              <a:rPr lang="ru-RU">
                <a:solidFill>
                  <a:schemeClr val="hlink"/>
                </a:solidFill>
              </a:rPr>
              <a:t>.</a:t>
            </a:r>
          </a:p>
          <a:p>
            <a:pPr algn="ctr" eaLnBrk="0" hangingPunct="0">
              <a:tabLst>
                <a:tab pos="885825" algn="l"/>
              </a:tabLst>
            </a:pPr>
            <a:endParaRPr lang="ru-RU">
              <a:solidFill>
                <a:schemeClr val="hlink"/>
              </a:solidFill>
            </a:endParaRPr>
          </a:p>
        </p:txBody>
      </p:sp>
      <p:pic>
        <p:nvPicPr>
          <p:cNvPr id="17411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20713"/>
            <a:ext cx="1785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-main-pic" descr="Картинка 161 из 60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300663"/>
            <a:ext cx="10795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L32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989138"/>
            <a:ext cx="421163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223963" y="296863"/>
            <a:ext cx="7632700" cy="900112"/>
          </a:xfrm>
        </p:spPr>
        <p:txBody>
          <a:bodyPr/>
          <a:lstStyle/>
          <a:p>
            <a:r>
              <a:rPr lang="ru-RU" sz="3600" b="1" smtClean="0">
                <a:cs typeface="Arial" charset="0"/>
              </a:rPr>
              <a:t>СИНИЦА МОСКОВКА </a:t>
            </a:r>
            <a:r>
              <a:rPr lang="ru-RU" sz="3600" b="1" i="1" smtClean="0">
                <a:cs typeface="Arial" charset="0"/>
              </a:rPr>
              <a:t>(</a:t>
            </a:r>
            <a:r>
              <a:rPr lang="en-US" sz="3600" b="1" i="1" smtClean="0">
                <a:cs typeface="Arial" charset="0"/>
              </a:rPr>
              <a:t>Parus ater</a:t>
            </a:r>
            <a:r>
              <a:rPr lang="ru-RU" sz="3600" b="1" i="1" smtClean="0">
                <a:cs typeface="Arial" charset="0"/>
              </a:rPr>
              <a:t>)</a:t>
            </a:r>
          </a:p>
        </p:txBody>
      </p:sp>
      <p:pic>
        <p:nvPicPr>
          <p:cNvPr id="18434" name="Picture 4" descr="P908176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2000"/>
          </a:blip>
          <a:srcRect t="12186"/>
          <a:stretch>
            <a:fillRect/>
          </a:stretch>
        </p:blipFill>
        <p:spPr>
          <a:xfrm>
            <a:off x="2051050" y="2997200"/>
            <a:ext cx="3543300" cy="3111500"/>
          </a:xfrm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651500" y="3429000"/>
            <a:ext cx="30591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>
                <a:solidFill>
                  <a:schemeClr val="folHlink"/>
                </a:solidFill>
              </a:rPr>
              <a:t>           Московка житель лесов с преобладанием хвойных деревьев.</a:t>
            </a:r>
            <a:r>
              <a:rPr lang="ru-RU" sz="28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331913" y="1268413"/>
            <a:ext cx="75612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885825" algn="l"/>
              </a:tabLst>
            </a:pPr>
            <a:r>
              <a:rPr lang="ru-RU" sz="2000" b="1" i="1">
                <a:solidFill>
                  <a:schemeClr val="hlink"/>
                </a:solidFill>
              </a:rPr>
              <a:t>Московка - чёрная синичка. Весь верх и горло у неё тёмные, только щёчки и брюшко белые. Имеет заметный признак – белое пятно на затылке. Может выделывать акробатические номера, подвесившись вниз головой в поисках корма.</a:t>
            </a:r>
          </a:p>
        </p:txBody>
      </p:sp>
      <p:pic>
        <p:nvPicPr>
          <p:cNvPr id="18437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708275"/>
            <a:ext cx="12588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-main-pic" descr="Картинка 161 из 60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9500"/>
            <a:ext cx="11874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имняя ска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1392</Words>
  <Application>Microsoft Office PowerPoint</Application>
  <PresentationFormat>Экран (4:3)</PresentationFormat>
  <Paragraphs>151</Paragraphs>
  <Slides>40</Slides>
  <Notes>3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Зимняя сказка</vt:lpstr>
      <vt:lpstr>Авторы:   Анпилова Ольга Николаевна,  Степанова Ирина Анатольевна </vt:lpstr>
      <vt:lpstr>Презентация PowerPoint</vt:lpstr>
      <vt:lpstr>Презентация PowerPoint</vt:lpstr>
      <vt:lpstr>12 ноября- «день синиц»</vt:lpstr>
      <vt:lpstr> Приметы, связанные с синичкиным праздником.  </vt:lpstr>
      <vt:lpstr>  «Почему же  птиц называют синицами»? </vt:lpstr>
      <vt:lpstr>Презентация PowerPoint</vt:lpstr>
      <vt:lpstr>БОЛЬШАЯ СИНИЦА ( Parus major L.)</vt:lpstr>
      <vt:lpstr>СИНИЦА МОСКОВКА (Parus ater)</vt:lpstr>
      <vt:lpstr> СИНИЦА  ЛАЗОРЕВКА  (Parus caeruleus)</vt:lpstr>
      <vt:lpstr>Длиннохвостная синица:</vt:lpstr>
      <vt:lpstr>Гаичка:</vt:lpstr>
      <vt:lpstr>Гренадерка:</vt:lpstr>
      <vt:lpstr>В народе говорили: «Подкорми птиц зимою — послужат тебе весною». </vt:lpstr>
      <vt:lpstr>Сырое сало –  превосходный корм для синиц  </vt:lpstr>
      <vt:lpstr>Изготовление кормушки  из вторичного сырья (пластиковых бутылок из-под напитков)</vt:lpstr>
      <vt:lpstr>Домик для синички</vt:lpstr>
      <vt:lpstr>Вот и коробка пригодилась…</vt:lpstr>
      <vt:lpstr>В ожидании пернатых друзей…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 птиц  зимой</dc:title>
  <dc:creator>1</dc:creator>
  <cp:lastModifiedBy>Пользователь</cp:lastModifiedBy>
  <cp:revision>73</cp:revision>
  <dcterms:created xsi:type="dcterms:W3CDTF">2012-03-28T18:28:35Z</dcterms:created>
  <dcterms:modified xsi:type="dcterms:W3CDTF">2022-03-31T06:26:53Z</dcterms:modified>
</cp:coreProperties>
</file>